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1pPr>
            <a:lvl2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2pPr>
            <a:lvl3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3pPr>
            <a:lvl4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4pPr>
            <a:lvl5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docs.google.com/document/d/1aitSOucL0VHZa9Z2vbRJSyAIsAz24kX8LFByQ5xQnUg/edit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github.com/nodejs/node-chakracore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hyperlink" Target="http://www.guvi.io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url.haxx.se/download.html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linuxize.com/post/curl-command-examples/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>
            <a:alpha val="3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1" y="-127591"/>
            <a:ext cx="14261810" cy="7336468"/>
            <a:chOff x="0" y="0"/>
            <a:chExt cx="14261808" cy="7336466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63" y="127591"/>
              <a:ext cx="13548522" cy="7081287"/>
              <a:chOff x="0" y="0"/>
              <a:chExt cx="13548520" cy="7081286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-1" y="-1"/>
                <a:ext cx="13548521" cy="708128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13548522" cy="70812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1" y="0"/>
              <a:ext cx="14261809" cy="7336468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" name="Title 1"/>
          <p:cNvSpPr txBox="1"/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pPr/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7" y="3428999"/>
            <a:ext cx="2583716" cy="2105248"/>
            <a:chOff x="0" y="0"/>
            <a:chExt cx="2583714" cy="2105247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16" cy="2105248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19" y="279071"/>
              <a:ext cx="2492276" cy="15471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pPr/>
              <a:r>
                <a:t>JS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: Rounded Corners 1"/>
          <p:cNvSpPr/>
          <p:nvPr/>
        </p:nvSpPr>
        <p:spPr>
          <a:xfrm>
            <a:off x="2963048" y="2519678"/>
            <a:ext cx="5598569" cy="2794002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4" cy="566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8" y="1204644"/>
            <a:ext cx="11291780" cy="995171"/>
            <a:chOff x="0" y="0"/>
            <a:chExt cx="11291778" cy="995170"/>
          </a:xfrm>
        </p:grpSpPr>
        <p:sp>
          <p:nvSpPr>
            <p:cNvPr id="152" name="Rounded Rectangle"/>
            <p:cNvSpPr/>
            <p:nvPr/>
          </p:nvSpPr>
          <p:spPr>
            <a:xfrm>
              <a:off x="0" y="0"/>
              <a:ext cx="11291780" cy="995171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8" y="331040"/>
              <a:ext cx="11103183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62" cy="995171"/>
            <a:chOff x="0" y="0"/>
            <a:chExt cx="4272960" cy="995170"/>
          </a:xfrm>
        </p:grpSpPr>
        <p:sp>
          <p:nvSpPr>
            <p:cNvPr id="155" name="Rounded Rectangle"/>
            <p:cNvSpPr/>
            <p:nvPr/>
          </p:nvSpPr>
          <p:spPr>
            <a:xfrm>
              <a:off x="0" y="0"/>
              <a:ext cx="4272962" cy="99517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300" y="331040"/>
              <a:ext cx="4084361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62" cy="995171"/>
            <a:chOff x="0" y="0"/>
            <a:chExt cx="4272960" cy="995170"/>
          </a:xfrm>
        </p:grpSpPr>
        <p:sp>
          <p:nvSpPr>
            <p:cNvPr id="158" name="Rounded Rectangle"/>
            <p:cNvSpPr/>
            <p:nvPr/>
          </p:nvSpPr>
          <p:spPr>
            <a:xfrm>
              <a:off x="0" y="0"/>
              <a:ext cx="4272962" cy="995171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300" y="331040"/>
              <a:ext cx="4084361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8" y="5736837"/>
            <a:ext cx="1381520" cy="995171"/>
            <a:chOff x="0" y="0"/>
            <a:chExt cx="1381518" cy="995170"/>
          </a:xfrm>
        </p:grpSpPr>
        <p:sp>
          <p:nvSpPr>
            <p:cNvPr id="161" name="Rounded Rectangle"/>
            <p:cNvSpPr/>
            <p:nvPr/>
          </p:nvSpPr>
          <p:spPr>
            <a:xfrm>
              <a:off x="-1" y="0"/>
              <a:ext cx="1381520" cy="995171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299" y="331040"/>
              <a:ext cx="1192920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9" y="5736837"/>
            <a:ext cx="1381519" cy="995171"/>
            <a:chOff x="0" y="0"/>
            <a:chExt cx="1381518" cy="995170"/>
          </a:xfrm>
        </p:grpSpPr>
        <p:sp>
          <p:nvSpPr>
            <p:cNvPr id="164" name="Rounded Rectangle"/>
            <p:cNvSpPr/>
            <p:nvPr/>
          </p:nvSpPr>
          <p:spPr>
            <a:xfrm>
              <a:off x="-1" y="0"/>
              <a:ext cx="1381520" cy="995171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0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50" y="5690954"/>
            <a:ext cx="1381519" cy="995172"/>
            <a:chOff x="0" y="0"/>
            <a:chExt cx="1381518" cy="995170"/>
          </a:xfrm>
        </p:grpSpPr>
        <p:sp>
          <p:nvSpPr>
            <p:cNvPr id="167" name="Rounded Rectangle"/>
            <p:cNvSpPr/>
            <p:nvPr/>
          </p:nvSpPr>
          <p:spPr>
            <a:xfrm>
              <a:off x="-1" y="0"/>
              <a:ext cx="1381520" cy="99517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0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64" y="2360429"/>
            <a:ext cx="995172" cy="3749964"/>
            <a:chOff x="0" y="0"/>
            <a:chExt cx="995171" cy="3749962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7" y="1377395"/>
              <a:ext cx="3749964" cy="995172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5" y="1708437"/>
              <a:ext cx="3561364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3"/>
            <a:ext cx="379144" cy="49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4" cy="49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4" cy="566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9"/>
            <a:ext cx="319939" cy="1381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57" cy="3478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4" cy="566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9"/>
            <a:ext cx="6004563" cy="62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br/>
          </a:p>
        </p:txBody>
      </p:sp>
      <p:sp>
        <p:nvSpPr>
          <p:cNvPr id="180" name="Title 1"/>
          <p:cNvSpPr txBox="1"/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pPr/>
            <a:r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951" y="2105723"/>
            <a:ext cx="2057799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1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63500" t="18815" r="2165" b="16593"/>
          <a:stretch>
            <a:fillRect/>
          </a:stretch>
        </p:blipFill>
        <p:spPr>
          <a:xfrm>
            <a:off x="3291840" y="1282472"/>
            <a:ext cx="5029202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Layout engine or rendering engine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3">
            <a:extLst/>
          </a:blip>
          <a:srcRect l="60000" t="0" r="19853" b="0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3">
            <a:extLst/>
          </a:blip>
          <a:srcRect l="40029" t="0" r="40436" b="0"/>
          <a:stretch>
            <a:fillRect/>
          </a:stretch>
        </p:blipFill>
        <p:spPr>
          <a:xfrm>
            <a:off x="6156176" y="1047884"/>
            <a:ext cx="926196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3">
            <a:extLst/>
          </a:blip>
          <a:srcRect l="80619" t="0" r="629" b="0"/>
          <a:stretch>
            <a:fillRect/>
          </a:stretch>
        </p:blipFill>
        <p:spPr>
          <a:xfrm>
            <a:off x="6174783" y="3919023"/>
            <a:ext cx="888983" cy="9482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5" y="5312869"/>
            <a:ext cx="1059920" cy="457202"/>
            <a:chOff x="-1" y="0"/>
            <a:chExt cx="1059919" cy="457201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0" cy="457203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19" y="62056"/>
              <a:ext cx="96847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5" y="5312869"/>
            <a:ext cx="1093666" cy="457202"/>
            <a:chOff x="-1" y="0"/>
            <a:chExt cx="1093665" cy="457201"/>
          </a:xfrm>
        </p:grpSpPr>
        <p:sp>
          <p:nvSpPr>
            <p:cNvPr id="199" name="Rectangle"/>
            <p:cNvSpPr/>
            <p:nvPr/>
          </p:nvSpPr>
          <p:spPr>
            <a:xfrm>
              <a:off x="-2" y="-1"/>
              <a:ext cx="1093666" cy="457203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19" y="62056"/>
              <a:ext cx="1002225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6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3">
            <a:extLst/>
          </a:blip>
          <a:srcRect l="0" t="0" r="79855" b="0"/>
          <a:stretch>
            <a:fillRect/>
          </a:stretch>
        </p:blipFill>
        <p:spPr>
          <a:xfrm>
            <a:off x="1749144" y="1163022"/>
            <a:ext cx="955139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5" y="2372966"/>
            <a:ext cx="1059921" cy="457202"/>
            <a:chOff x="-1" y="0"/>
            <a:chExt cx="1059919" cy="457201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1" cy="457203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19" y="62056"/>
              <a:ext cx="968480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5" y="2372966"/>
            <a:ext cx="1059920" cy="457202"/>
            <a:chOff x="-1" y="0"/>
            <a:chExt cx="1059919" cy="457201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0" cy="457203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19" y="62056"/>
              <a:ext cx="96847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13" name="Rectangle 43"/>
          <p:cNvGrpSpPr/>
          <p:nvPr/>
        </p:nvGrpSpPr>
        <p:grpSpPr>
          <a:xfrm>
            <a:off x="5265512" y="2362328"/>
            <a:ext cx="1059920" cy="457202"/>
            <a:chOff x="-1" y="0"/>
            <a:chExt cx="1059919" cy="457201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0" cy="457203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19" y="62056"/>
              <a:ext cx="96847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9" y="2362328"/>
            <a:ext cx="1659579" cy="457202"/>
            <a:chOff x="0" y="0"/>
            <a:chExt cx="1659577" cy="457201"/>
          </a:xfrm>
        </p:grpSpPr>
        <p:sp>
          <p:nvSpPr>
            <p:cNvPr id="214" name="Rectangle"/>
            <p:cNvSpPr/>
            <p:nvPr/>
          </p:nvSpPr>
          <p:spPr>
            <a:xfrm>
              <a:off x="0" y="-1"/>
              <a:ext cx="1659578" cy="457203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20" y="62056"/>
              <a:ext cx="156813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6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20" name="Rectangle 47"/>
          <p:cNvGrpSpPr/>
          <p:nvPr/>
        </p:nvGrpSpPr>
        <p:grpSpPr>
          <a:xfrm>
            <a:off x="1290596" y="5142931"/>
            <a:ext cx="1828802" cy="707069"/>
            <a:chOff x="0" y="0"/>
            <a:chExt cx="1828800" cy="707067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1" cy="707068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9" y="353532"/>
              <a:ext cx="173736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5" y="5312869"/>
            <a:ext cx="1059920" cy="457202"/>
            <a:chOff x="-1" y="0"/>
            <a:chExt cx="1059919" cy="457201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0" cy="457203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19" y="62056"/>
              <a:ext cx="96847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8025" y="4061142"/>
            <a:ext cx="888984" cy="888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50975" y="4061142"/>
            <a:ext cx="1403500" cy="9356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6" y="1079819"/>
            <a:ext cx="1932673" cy="711963"/>
            <a:chOff x="-1" y="-1"/>
            <a:chExt cx="1932671" cy="711962"/>
          </a:xfrm>
        </p:grpSpPr>
        <p:sp>
          <p:nvSpPr>
            <p:cNvPr id="227" name="Rectangle"/>
            <p:cNvSpPr/>
            <p:nvPr/>
          </p:nvSpPr>
          <p:spPr>
            <a:xfrm>
              <a:off x="-2" y="-2"/>
              <a:ext cx="1932673" cy="711963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19" y="189435"/>
              <a:ext cx="1841233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4" y="1834114"/>
            <a:ext cx="1932672" cy="711962"/>
            <a:chOff x="-1" y="0"/>
            <a:chExt cx="1932671" cy="711960"/>
          </a:xfrm>
        </p:grpSpPr>
        <p:sp>
          <p:nvSpPr>
            <p:cNvPr id="230" name="Rectangle"/>
            <p:cNvSpPr/>
            <p:nvPr/>
          </p:nvSpPr>
          <p:spPr>
            <a:xfrm>
              <a:off x="-2" y="-1"/>
              <a:ext cx="1932673" cy="711962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19" y="189435"/>
              <a:ext cx="1841233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JS Engine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14417" t="21185" r="2917" b="17333"/>
          <a:stretch>
            <a:fillRect/>
          </a:stretch>
        </p:blipFill>
        <p:spPr>
          <a:xfrm>
            <a:off x="121917" y="1381760"/>
            <a:ext cx="11900178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Box 2"/>
          <p:cNvSpPr txBox="1"/>
          <p:nvPr/>
        </p:nvSpPr>
        <p:spPr>
          <a:xfrm>
            <a:off x="5119286" y="2019300"/>
            <a:ext cx="1967715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Scheme</a:t>
            </a:r>
          </a:p>
        </p:txBody>
      </p:sp>
      <p:sp>
        <p:nvSpPr>
          <p:cNvPr id="241" name="Text Box 3"/>
          <p:cNvSpPr txBox="1"/>
          <p:nvPr/>
        </p:nvSpPr>
        <p:spPr>
          <a:xfrm>
            <a:off x="8106564" y="2019300"/>
            <a:ext cx="979496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Self</a:t>
            </a:r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2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3" name="Line 7"/>
          <p:cNvSpPr/>
          <p:nvPr/>
        </p:nvSpPr>
        <p:spPr>
          <a:xfrm>
            <a:off x="6019798" y="2743199"/>
            <a:ext cx="152403" cy="1524002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4" name="Text Box 8"/>
          <p:cNvSpPr txBox="1"/>
          <p:nvPr/>
        </p:nvSpPr>
        <p:spPr>
          <a:xfrm>
            <a:off x="2962641" y="2019300"/>
            <a:ext cx="117718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Java</a:t>
            </a:r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9"/>
            <a:ext cx="2475715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9"/>
            <a:ext cx="2057402" cy="1371602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Line 4"/>
          <p:cNvSpPr/>
          <p:nvPr/>
        </p:nvSpPr>
        <p:spPr>
          <a:xfrm flipH="1" flipV="1">
            <a:off x="3728719" y="2743199"/>
            <a:ext cx="2133603" cy="1524002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Line 7"/>
          <p:cNvSpPr/>
          <p:nvPr/>
        </p:nvSpPr>
        <p:spPr>
          <a:xfrm>
            <a:off x="6095998" y="2727186"/>
            <a:ext cx="147322" cy="154001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9"/>
            <a:ext cx="2057402" cy="1371602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Content Placeholder 2"/>
          <p:cNvSpPr txBox="1"/>
          <p:nvPr>
            <p:ph type="body" idx="1"/>
          </p:nvPr>
        </p:nvSpPr>
        <p:spPr>
          <a:xfrm>
            <a:off x="499727" y="467831"/>
            <a:ext cx="11291780" cy="6039296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b="1" sz="2300">
                <a:latin typeface="+mn-lt"/>
                <a:ea typeface="+mn-ea"/>
                <a:cs typeface="+mn-cs"/>
                <a:sym typeface="Helvetica"/>
              </a:defRPr>
            </a:pPr>
            <a:r>
              <a:t>Google Chrome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n-lt"/>
                <a:ea typeface="+mn-ea"/>
                <a:cs typeface="+mn-cs"/>
                <a:sym typeface="Helvetica"/>
              </a:defRPr>
            </a:pPr>
            <a:r>
              <a:t>Blink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Fork of WebKit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C++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/>
            </a:pPr>
            <a:r>
              <a:t>Developed in-house by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lvl="1" marL="859536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 startAt="1"/>
              <a:defRPr sz="2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https://docs.google.com/document/d/1aitSOucL0VHZa9Z2vbRJSyAIsAz24kX8LFByQ5xQnUg/edit</a:t>
            </a:r>
          </a:p>
          <a:p>
            <a:pPr lvl="1" marL="0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n-lt"/>
                <a:ea typeface="+mn-ea"/>
                <a:cs typeface="+mn-cs"/>
                <a:sym typeface="Helvetica"/>
              </a:defRPr>
            </a:pPr>
            <a:r>
              <a:t>V8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b="1" sz="2300">
                <a:latin typeface="+mn-lt"/>
                <a:ea typeface="+mn-ea"/>
                <a:cs typeface="+mn-cs"/>
                <a:sym typeface="Helvetica"/>
              </a:defRPr>
            </a:pPr>
            <a:r>
              <a:t>Mozilla Firefox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n-lt"/>
                <a:ea typeface="+mn-ea"/>
                <a:cs typeface="+mn-cs"/>
                <a:sym typeface="Helvetica"/>
              </a:defRPr>
            </a:pPr>
            <a:r>
              <a:t>Gecko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Developed in-house by Mozilla</a:t>
            </a:r>
            <a:br>
              <a:rPr b="0">
                <a:latin typeface="+mj-lt"/>
                <a:ea typeface="+mj-ea"/>
                <a:cs typeface="+mj-cs"/>
                <a:sym typeface="Calibri"/>
              </a:rPr>
            </a:br>
            <a:r>
              <a:rPr b="0">
                <a:latin typeface="+mj-lt"/>
                <a:ea typeface="+mj-ea"/>
                <a:cs typeface="+mj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!</a:t>
            </a:r>
          </a:p>
          <a:p>
            <a:pPr lvl="1" marL="644651" indent="-214884" defTabSz="859536">
              <a:lnSpc>
                <a:spcPct val="81000"/>
              </a:lnSpc>
              <a:spcBef>
                <a:spcPts val="400"/>
              </a:spcBef>
              <a:defRPr b="1" sz="2000">
                <a:latin typeface="+mn-lt"/>
                <a:ea typeface="+mn-ea"/>
                <a:cs typeface="+mn-cs"/>
                <a:sym typeface="Helvetica"/>
              </a:defRPr>
            </a:pPr>
            <a:r>
              <a:t>SpiderMonkey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ontent Placeholder 2"/>
          <p:cNvSpPr txBox="1"/>
          <p:nvPr>
            <p:ph type="body" idx="1"/>
          </p:nvPr>
        </p:nvSpPr>
        <p:spPr>
          <a:xfrm>
            <a:off x="446566" y="297710"/>
            <a:ext cx="10907236" cy="5879255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Safari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WebKit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 of the </a:t>
            </a:r>
            <a:r>
              <a:t>KHTML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t>KJS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Nitro 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)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Edge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EdgeHTML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that was made not-shitty.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Chakra</a:t>
            </a:r>
            <a:br/>
            <a:r>
              <a:rPr b="0">
                <a:latin typeface="+mj-lt"/>
                <a:ea typeface="+mj-ea"/>
                <a:cs typeface="+mj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j-lt"/>
                <a:ea typeface="+mj-ea"/>
                <a:cs typeface="+mj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Calibri"/>
                <a:hlinkClick r:id="rId3" invalidUrl="" action="" tgtFrame="" tooltip="" history="1" highlightClick="0" endSnd="0"/>
              </a:rPr>
              <a:t>here as a project of the node organization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ontent Placeholder 2"/>
          <p:cNvSpPr txBox="1"/>
          <p:nvPr>
            <p:ph type="body" idx="1"/>
          </p:nvPr>
        </p:nvSpPr>
        <p:spPr>
          <a:xfrm>
            <a:off x="425300" y="393403"/>
            <a:ext cx="10928502" cy="5783562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Opera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Blink</a:t>
            </a:r>
          </a:p>
          <a:p>
            <a:pPr lvl="2" marL="1143000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V8</a:t>
            </a:r>
          </a:p>
          <a:p>
            <a:pPr lvl="2" marL="1143000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Internet Explorer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Trident</a:t>
            </a:r>
          </a:p>
          <a:p>
            <a:pPr lvl="1" marL="685800" indent="-228600">
              <a:spcBef>
                <a:spcPts val="500"/>
              </a:spcBef>
              <a:defRPr b="1" sz="2400">
                <a:latin typeface="+mn-lt"/>
                <a:ea typeface="+mn-ea"/>
                <a:cs typeface="+mn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1362890" y="5846544"/>
            <a:ext cx="10217333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Common Internet protocols</a:t>
            </a:r>
          </a:p>
        </p:txBody>
      </p:sp>
      <p:sp>
        <p:nvSpPr>
          <p:cNvPr id="262" name="Content Placeholder 2"/>
          <p:cNvSpPr txBox="1"/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TCP/IP </a:t>
            </a:r>
          </a:p>
          <a:p>
            <a:pPr/>
            <a:r>
              <a:t>HTTP / HTTPS</a:t>
            </a:r>
          </a:p>
          <a:p>
            <a:pPr/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2983" y="1203434"/>
            <a:ext cx="9209832" cy="5654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IP – MAC address – Ports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t> Discussion</a:t>
            </a:r>
          </a:p>
        </p:txBody>
      </p:sp>
      <p:sp>
        <p:nvSpPr>
          <p:cNvPr id="267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Why IP address when we have MAC address</a:t>
            </a:r>
          </a:p>
          <a:p>
            <a:pPr/>
            <a:r>
              <a:t>Why they are called as ports ? Why we need ports? </a:t>
            </a:r>
          </a:p>
          <a:p>
            <a:pPr/>
          </a:p>
          <a:p>
            <a:pPr/>
          </a:p>
          <a:p>
            <a:pPr/>
            <a:r>
              <a:t>IMEA – MAC</a:t>
            </a:r>
          </a:p>
          <a:p>
            <a:pPr/>
            <a:r>
              <a:t>IP – Mobile Number</a:t>
            </a:r>
          </a:p>
          <a:p>
            <a:pPr/>
            <a:r>
              <a:t>Port – USB / C-type</a:t>
            </a:r>
          </a:p>
        </p:txBody>
      </p:sp>
      <p:pic>
        <p:nvPicPr>
          <p:cNvPr id="26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2357" y="2925222"/>
            <a:ext cx="3567654" cy="356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HTTP</a:t>
            </a:r>
          </a:p>
        </p:txBody>
      </p:sp>
      <p:sp>
        <p:nvSpPr>
          <p:cNvPr id="272" name="Rectangle 3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Hypertext Transport Protocol</a:t>
            </a:r>
          </a:p>
          <a:p>
            <a:pPr/>
            <a:r>
              <a:t>Language of the Web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pPr/>
            <a:r>
              <a:t>TCP port 80 (443 secure)</a:t>
            </a:r>
          </a:p>
          <a:p>
            <a:pPr/>
            <a:r>
              <a:t>RFC 2616 (ver 1.1)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Evolution of HTTP</a:t>
            </a:r>
          </a:p>
        </p:txBody>
      </p:sp>
      <p:sp>
        <p:nvSpPr>
          <p:cNvPr id="276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HTTP/0.9 – The one-line protocol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HTTP/1.0 – Building extensibility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HTTP/3 - HTTP over QUIC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>
            <a:extLst/>
          </a:blip>
          <a:srcRect l="0" t="9895" r="0" b="9895"/>
          <a:stretch>
            <a:fillRect/>
          </a:stretch>
        </p:blipFill>
        <p:spPr>
          <a:xfrm>
            <a:off x="1454853" y="1314112"/>
            <a:ext cx="8918033" cy="5370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HTTP Head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Headers</a:t>
            </a:r>
          </a:p>
        </p:txBody>
      </p:sp>
      <p:pic>
        <p:nvPicPr>
          <p:cNvPr id="282" name="BeMUtg4CMAA59I6.jpg" descr="BeMUtg4CMAA59I6.jpg"/>
          <p:cNvPicPr>
            <a:picLocks noChangeAspect="1"/>
          </p:cNvPicPr>
          <p:nvPr/>
        </p:nvPicPr>
        <p:blipFill>
          <a:blip r:embed="rId2">
            <a:extLst/>
          </a:blip>
          <a:srcRect l="0" t="35211" r="0" b="26203"/>
          <a:stretch>
            <a:fillRect/>
          </a:stretch>
        </p:blipFill>
        <p:spPr>
          <a:xfrm>
            <a:off x="1588464" y="1802675"/>
            <a:ext cx="9400768" cy="469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itle 1"/>
          <p:cNvSpPr txBox="1"/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How the Server looks at the URL</a:t>
            </a:r>
          </a:p>
        </p:txBody>
      </p:sp>
      <p:sp>
        <p:nvSpPr>
          <p:cNvPr id="286" name="Content Placeholder 2"/>
          <p:cNvSpPr txBox="1"/>
          <p:nvPr>
            <p:ph type="body" sz="quarter" idx="1"/>
          </p:nvPr>
        </p:nvSpPr>
        <p:spPr>
          <a:xfrm>
            <a:off x="38138" y="2272870"/>
            <a:ext cx="11124738" cy="64133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2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http://www.guvi.io:80/index.html</a:t>
            </a:r>
          </a:p>
        </p:txBody>
      </p:sp>
      <p:pic>
        <p:nvPicPr>
          <p:cNvPr id="28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49657" t="0" r="0" b="0"/>
          <a:stretch>
            <a:fillRect/>
          </a:stretch>
        </p:blipFill>
        <p:spPr>
          <a:xfrm>
            <a:off x="-30165" y="2532545"/>
            <a:ext cx="6022489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Rectangle 9"/>
          <p:cNvSpPr txBox="1"/>
          <p:nvPr/>
        </p:nvSpPr>
        <p:spPr>
          <a:xfrm>
            <a:off x="8642738" y="2162150"/>
            <a:ext cx="3579424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89" name="Rectangle 10"/>
          <p:cNvSpPr/>
          <p:nvPr/>
        </p:nvSpPr>
        <p:spPr>
          <a:xfrm>
            <a:off x="470058" y="4914844"/>
            <a:ext cx="4772809" cy="5613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http://www.guvi.io</a:t>
            </a:r>
          </a:p>
        </p:txBody>
      </p:sp>
      <p:sp>
        <p:nvSpPr>
          <p:cNvPr id="290" name="Line 4"/>
          <p:cNvSpPr/>
          <p:nvPr/>
        </p:nvSpPr>
        <p:spPr>
          <a:xfrm>
            <a:off x="6024298" y="4138493"/>
            <a:ext cx="2892426" cy="2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Text Box 5"/>
          <p:cNvSpPr txBox="1"/>
          <p:nvPr/>
        </p:nvSpPr>
        <p:spPr>
          <a:xfrm>
            <a:off x="6439775" y="3768133"/>
            <a:ext cx="1750319" cy="345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HTTP request</a:t>
            </a:r>
          </a:p>
        </p:txBody>
      </p:sp>
      <p:sp>
        <p:nvSpPr>
          <p:cNvPr id="292" name="Line 6"/>
          <p:cNvSpPr/>
          <p:nvPr/>
        </p:nvSpPr>
        <p:spPr>
          <a:xfrm flipV="1">
            <a:off x="6176695" y="4727456"/>
            <a:ext cx="2740028" cy="19051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3" name="Text Box 7"/>
          <p:cNvSpPr txBox="1"/>
          <p:nvPr/>
        </p:nvSpPr>
        <p:spPr>
          <a:xfrm>
            <a:off x="6447385" y="4894464"/>
            <a:ext cx="1887502" cy="59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4" name="Picture 16" descr="Picture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23717" y="2924892"/>
            <a:ext cx="2894905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Content Placeholder 2"/>
          <p:cNvSpPr txBox="1"/>
          <p:nvPr/>
        </p:nvSpPr>
        <p:spPr>
          <a:xfrm>
            <a:off x="680718" y="5775255"/>
            <a:ext cx="6022582" cy="62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Default browser method is GET</a:t>
            </a:r>
          </a:p>
        </p:txBody>
      </p:sp>
      <p:pic>
        <p:nvPicPr>
          <p:cNvPr id="296" name="2333476.png" descr="233347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70229" y="2138886"/>
            <a:ext cx="709467" cy="709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40434" y="2665612"/>
            <a:ext cx="1808465" cy="1314536"/>
          </a:xfrm>
          <a:prstGeom prst="rect">
            <a:avLst/>
          </a:prstGeom>
        </p:spPr>
      </p:pic>
      <p:pic>
        <p:nvPicPr>
          <p:cNvPr id="301" name="Connection Line" descr="Connection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78127" y="1795041"/>
            <a:ext cx="2444914" cy="5222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nodeType="with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7"/>
      <p:bldP build="whole" bldLvl="1" animBg="1" rev="0" advAuto="0" spid="290" grpId="5"/>
      <p:bldP build="p" bldLvl="5" animBg="1" rev="0" advAuto="0" spid="295" grpId="10"/>
      <p:bldP build="whole" bldLvl="1" animBg="1" rev="0" advAuto="0" spid="287" grpId="1"/>
      <p:bldP build="whole" bldLvl="1" animBg="1" rev="0" advAuto="0" spid="292" grpId="9"/>
      <p:bldP build="whole" bldLvl="1" animBg="1" rev="0" advAuto="0" spid="289" grpId="2"/>
      <p:bldP build="whole" bldLvl="1" animBg="1" rev="0" advAuto="0" spid="288" grpId="6"/>
      <p:bldP build="whole" bldLvl="1" animBg="1" rev="0" advAuto="0" spid="291" grpId="4"/>
      <p:bldP build="whole" bldLvl="1" animBg="1" rev="0" advAuto="0" spid="293" grpId="8"/>
      <p:bldP build="p" bldLvl="1" animBg="1" rev="0" advAuto="0" spid="286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CURL</a:t>
            </a:r>
          </a:p>
        </p:txBody>
      </p:sp>
      <p:sp>
        <p:nvSpPr>
          <p:cNvPr id="306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https://curl.haxx.se/download.html</a:t>
            </a:r>
          </a:p>
          <a:p>
            <a:pPr/>
            <a:r>
              <a:t>Veiw src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www.example.com</a:t>
            </a:r>
          </a:p>
          <a:p>
            <a:pPr/>
            <a:r>
              <a:t>curl -i example.com</a:t>
            </a:r>
          </a:p>
        </p:txBody>
      </p:sp>
      <p:sp>
        <p:nvSpPr>
          <p:cNvPr id="307" name="Rectangle 3"/>
          <p:cNvSpPr txBox="1"/>
          <p:nvPr/>
        </p:nvSpPr>
        <p:spPr>
          <a:xfrm>
            <a:off x="5303518" y="3054057"/>
            <a:ext cx="6004563" cy="3546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HTTP/1.1 200 OK</a:t>
            </a:r>
          </a:p>
          <a:p>
            <a:pPr/>
            <a:r>
              <a:t>Age: 257088</a:t>
            </a:r>
          </a:p>
          <a:p>
            <a:pPr/>
            <a:r>
              <a:t>Cache-Control: max-age=604800</a:t>
            </a:r>
          </a:p>
          <a:p>
            <a:pPr/>
            <a:r>
              <a:t>Content-Type: text/html; charset=UTF-8</a:t>
            </a:r>
          </a:p>
          <a:p>
            <a:pPr/>
            <a:r>
              <a:t>Date: Sun, 26 Jan 2020 12:56:40 GMT</a:t>
            </a:r>
          </a:p>
          <a:p>
            <a:pPr/>
            <a:r>
              <a:t>Etag: "3147526947+gzip+ident"</a:t>
            </a:r>
          </a:p>
          <a:p>
            <a:pPr/>
            <a:r>
              <a:t>Expires: Sun, 02 Feb 2020 12:56:40 GMT</a:t>
            </a:r>
          </a:p>
          <a:p>
            <a:pPr/>
            <a:r>
              <a:t>Last-Modified: Thu, 17 Oct 2019 07:18:26 GMT</a:t>
            </a:r>
          </a:p>
          <a:p>
            <a:pPr/>
            <a:r>
              <a:t>Server: ECS (oxr/8313)</a:t>
            </a:r>
          </a:p>
          <a:p>
            <a:pPr/>
            <a:r>
              <a:t>Vary: Accept-Encoding</a:t>
            </a:r>
          </a:p>
          <a:p>
            <a:pPr/>
            <a:r>
              <a:t>X-Cache: HIT</a:t>
            </a:r>
          </a:p>
          <a:p>
            <a:pPr/>
            <a:r>
              <a:t>Content-Length: 1256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311" name="Difference between HTTP1.1 vs 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Difference between HTTP1.1 vs 2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https://linuxize.com/post/curl-command-examples/</a:t>
            </a:r>
          </a:p>
          <a:p>
            <a:pPr lvl="1" marL="685800" indent="-228600"/>
            <a:r>
              <a:t>Do all the commands in this page , Copy &amp; submit the result in a txt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Rectangle 2"/>
          <p:cNvSpPr txBox="1"/>
          <p:nvPr>
            <p:ph type="title"/>
          </p:nvPr>
        </p:nvSpPr>
        <p:spPr>
          <a:xfrm>
            <a:off x="1904998" y="417512"/>
            <a:ext cx="5646742" cy="573090"/>
          </a:xfrm>
          <a:prstGeom prst="rect">
            <a:avLst/>
          </a:prstGeom>
        </p:spPr>
        <p:txBody>
          <a:bodyPr/>
          <a:lstStyle>
            <a:lvl1pPr defTabSz="886967">
              <a:defRPr sz="3700"/>
            </a:lvl1pPr>
          </a:lstStyle>
          <a:p>
            <a:pPr/>
            <a:r>
              <a:t>Web Content</a:t>
            </a:r>
          </a:p>
        </p:txBody>
      </p:sp>
      <p:sp>
        <p:nvSpPr>
          <p:cNvPr id="315" name="Rectangle 3"/>
          <p:cNvSpPr txBox="1"/>
          <p:nvPr>
            <p:ph type="body" idx="1"/>
          </p:nvPr>
        </p:nvSpPr>
        <p:spPr>
          <a:xfrm>
            <a:off x="261258" y="1220786"/>
            <a:ext cx="12066814" cy="5224466"/>
          </a:xfrm>
          <a:prstGeom prst="rect">
            <a:avLst/>
          </a:prstGeom>
        </p:spPr>
        <p:txBody>
          <a:bodyPr/>
          <a:lstStyle/>
          <a:p>
            <a:pPr/>
            <a:r>
              <a:t>Web servers return </a:t>
            </a:r>
            <a:r>
              <a:rPr i="1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rPr>
              <a:t>content</a:t>
            </a:r>
            <a:r>
              <a:t> to clients</a:t>
            </a:r>
          </a:p>
          <a:p>
            <a:pPr lvl="1" marL="685800" indent="-228600">
              <a:spcBef>
                <a:spcPts val="500"/>
              </a:spcBef>
              <a:defRPr i="1" sz="2400">
                <a:latin typeface="+mn-lt"/>
                <a:ea typeface="+mn-ea"/>
                <a:cs typeface="+mn-cs"/>
                <a:sym typeface="Helvetica"/>
              </a:defRPr>
            </a:pPr>
            <a:r>
              <a:t>content: </a:t>
            </a:r>
            <a:r>
              <a:rPr i="0">
                <a:latin typeface="+mj-lt"/>
                <a:ea typeface="+mj-ea"/>
                <a:cs typeface="+mj-cs"/>
                <a:sym typeface="Calibri"/>
              </a:rPr>
              <a:t>a sequence of bytes with an associated MIME (Multipurpose Internet Mail Extensions) type</a:t>
            </a:r>
          </a:p>
          <a:p>
            <a:pPr/>
            <a:r>
              <a:t>Example MIME types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text/html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		     		  HTML document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text/plain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		     		  Unformatted text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application/postscript	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  Postcript document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image/gif	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	   		  Binary image encoded in GIF format</a:t>
            </a:r>
          </a:p>
          <a:p>
            <a:pPr lvl="1" marL="685800" indent="-228600">
              <a:spcBef>
                <a:spcPts val="5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image/jpeg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	                 		  Binary image encoded in JPEG</a:t>
            </a:r>
          </a:p>
          <a:p>
            <a:pPr lvl="1" marL="0" indent="457200">
              <a:spcBef>
                <a:spcPts val="500"/>
              </a:spcBef>
              <a:buSzTx/>
              <a:buNone/>
              <a:defRPr sz="2400"/>
            </a:pPr>
            <a:r>
              <a:t>                                                    		 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3060" y="0"/>
            <a:ext cx="3163189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85326" y="4279107"/>
            <a:ext cx="3958603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93791" y="6070942"/>
            <a:ext cx="6004563" cy="62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hanks"/>
          <p:cNvSpPr txBox="1"/>
          <p:nvPr>
            <p:ph type="title"/>
          </p:nvPr>
        </p:nvSpPr>
        <p:spPr>
          <a:xfrm>
            <a:off x="3949700" y="22193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6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Browser Wars</a:t>
            </a:r>
            <a:r>
              <a:rPr sz="3700"/>
              <a:t> https://www.youtube.com/watch?v=VANORrzKX50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250" y="365124"/>
            <a:ext cx="8698232" cy="6515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6749" y="0"/>
            <a:ext cx="8519755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/>
          <p:nvPr>
            <p:ph type="title"/>
          </p:nvPr>
        </p:nvSpPr>
        <p:spPr>
          <a:xfrm>
            <a:off x="763771" y="5774230"/>
            <a:ext cx="10515601" cy="1325565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pPr/>
            <a:r>
              <a:t>Browser War II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 Placeholder 5"/>
          <p:cNvSpPr txBox="1"/>
          <p:nvPr>
            <p:ph type="sldNum" sz="quarter" idx="4294967295"/>
          </p:nvPr>
        </p:nvSpPr>
        <p:spPr>
          <a:xfrm>
            <a:off x="11172418" y="6414760"/>
            <a:ext cx="181380" cy="248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Rectang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What is JavaScript?</a:t>
            </a:r>
          </a:p>
        </p:txBody>
      </p:sp>
      <p:sp>
        <p:nvSpPr>
          <p:cNvPr id="133" name="Rectangle 3"/>
          <p:cNvSpPr txBox="1"/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68"/>
            </a:pPr>
            <a:r>
              <a:t>Created by Netscape - 1995</a:t>
            </a:r>
          </a:p>
          <a:p>
            <a:pPr lvl="1" marL="678941" indent="-226313" defTabSz="905255">
              <a:spcBef>
                <a:spcPts val="400"/>
              </a:spcBef>
              <a:defRPr sz="2772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68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68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68"/>
            </a:pPr>
            <a:r>
              <a:t>IE and Netscape renderings are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slightly different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marL="226313" indent="-226313" defTabSz="905255">
              <a:spcBef>
                <a:spcPts val="900"/>
              </a:spcBef>
              <a:defRPr sz="3168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68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0856" y="1273393"/>
            <a:ext cx="3414825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821" y="129582"/>
            <a:ext cx="10930139" cy="6598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rcRect l="36210" t="41050" r="34695" b="34258"/>
          <a:stretch>
            <a:fillRect/>
          </a:stretch>
        </p:blipFill>
        <p:spPr>
          <a:xfrm>
            <a:off x="-2" y="0"/>
            <a:ext cx="6273212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3"/>
            <a:ext cx="3932408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We will only allow at most 20 nested tags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